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59" r:id="rId3"/>
    <p:sldId id="261" r:id="rId4"/>
    <p:sldId id="303" r:id="rId5"/>
    <p:sldId id="264" r:id="rId6"/>
    <p:sldId id="302" r:id="rId7"/>
    <p:sldId id="304" r:id="rId8"/>
    <p:sldId id="296" r:id="rId9"/>
    <p:sldId id="301" r:id="rId10"/>
    <p:sldId id="299" r:id="rId11"/>
    <p:sldId id="278" r:id="rId12"/>
  </p:sldIdLst>
  <p:sldSz cx="9144000" cy="5143500" type="screen16x9"/>
  <p:notesSz cx="6858000" cy="9144000"/>
  <p:embeddedFontLst>
    <p:embeddedFont>
      <p:font typeface="Bebas Neue" charset="0"/>
      <p:regular r:id="rId14"/>
    </p:embeddedFont>
    <p:embeddedFont>
      <p:font typeface="Barlow Light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26EC5275-DAFC-4D1D-BB08-226AE4820BEA}">
  <a:tblStyle styleId="{26EC5275-DAFC-4D1D-BB08-226AE4820B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D29FD1-D880-4DB6-BB14-3170E5B727E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580351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5693400" cy="1958400"/>
          </a:xfrm>
          <a:prstGeom prst="rect">
            <a:avLst/>
          </a:prstGeom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5400000">
            <a:off x="390600" y="-390600"/>
            <a:ext cx="1005900" cy="17871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ctrTitle"/>
          </p:nvPr>
        </p:nvSpPr>
        <p:spPr>
          <a:xfrm>
            <a:off x="214282" y="214296"/>
            <a:ext cx="7445762" cy="195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 smtClean="0"/>
              <a:t>machine learning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smtClean="0"/>
              <a:t>holdout method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10" name="Google Shape;66;p11"/>
          <p:cNvSpPr txBox="1">
            <a:spLocks/>
          </p:cNvSpPr>
          <p:nvPr/>
        </p:nvSpPr>
        <p:spPr>
          <a:xfrm>
            <a:off x="3799247" y="4265022"/>
            <a:ext cx="1545505" cy="381000"/>
          </a:xfrm>
          <a:prstGeom prst="rect">
            <a:avLst/>
          </a:prstGeom>
          <a:noFill/>
          <a:ln>
            <a:noFill/>
          </a:ln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MCA </a:t>
            </a:r>
            <a:r>
              <a:rPr lang="en-US" sz="1800" dirty="0" smtClean="0"/>
              <a:t>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</a:t>
            </a:r>
            <a:r>
              <a:rPr lang="en-US" sz="1800" dirty="0" smtClean="0"/>
              <a:t>Semester</a:t>
            </a:r>
            <a:endParaRPr lang="en-US" sz="1800" dirty="0"/>
          </a:p>
        </p:txBody>
      </p:sp>
      <p:sp>
        <p:nvSpPr>
          <p:cNvPr id="11" name="Google Shape;66;p11"/>
          <p:cNvSpPr txBox="1">
            <a:spLocks/>
          </p:cNvSpPr>
          <p:nvPr/>
        </p:nvSpPr>
        <p:spPr>
          <a:xfrm>
            <a:off x="152400" y="4265022"/>
            <a:ext cx="2895600" cy="821328"/>
          </a:xfrm>
          <a:prstGeom prst="rect">
            <a:avLst/>
          </a:prstGeom>
          <a:noFill/>
          <a:ln>
            <a:noFill/>
          </a:ln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TO -  </a:t>
            </a:r>
            <a:r>
              <a:rPr lang="en-US" sz="1800" dirty="0" smtClean="0"/>
              <a:t>DR. Rajwant </a:t>
            </a:r>
            <a:r>
              <a:rPr lang="en-US" sz="1800" dirty="0" smtClean="0"/>
              <a:t>Singh Rao</a:t>
            </a:r>
            <a:endParaRPr lang="en-US" sz="1800" dirty="0"/>
          </a:p>
          <a:p>
            <a:r>
              <a:rPr lang="en-US" sz="1800" dirty="0"/>
              <a:t>Assistant Professor of CSIT , GGU</a:t>
            </a:r>
          </a:p>
        </p:txBody>
      </p:sp>
      <p:sp>
        <p:nvSpPr>
          <p:cNvPr id="12" name="Google Shape;66;p11"/>
          <p:cNvSpPr txBox="1">
            <a:spLocks/>
          </p:cNvSpPr>
          <p:nvPr/>
        </p:nvSpPr>
        <p:spPr>
          <a:xfrm>
            <a:off x="6953491" y="4248150"/>
            <a:ext cx="2895600" cy="821328"/>
          </a:xfrm>
          <a:prstGeom prst="rect">
            <a:avLst/>
          </a:prstGeom>
          <a:noFill/>
          <a:ln>
            <a:noFill/>
          </a:ln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BY- </a:t>
            </a:r>
            <a:r>
              <a:rPr lang="en-US" sz="1800" dirty="0" smtClean="0"/>
              <a:t>Rahul kumar</a:t>
            </a:r>
            <a:endParaRPr lang="en-US" sz="1800" dirty="0"/>
          </a:p>
          <a:p>
            <a:r>
              <a:rPr lang="en-US" sz="1800" dirty="0"/>
              <a:t>Roll No - </a:t>
            </a:r>
            <a:r>
              <a:rPr lang="en-US" sz="1800" dirty="0" smtClean="0"/>
              <a:t>22072141</a:t>
            </a:r>
            <a:endParaRPr lang="en-US" sz="1800" dirty="0"/>
          </a:p>
        </p:txBody>
      </p:sp>
      <p:pic>
        <p:nvPicPr>
          <p:cNvPr id="7" name="Picture 6" descr="transparent-thinking-65011d7542cab7.53756365169457189327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50" y="2071684"/>
            <a:ext cx="2143122" cy="21431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ctrTitle" idx="4294967295"/>
          </p:nvPr>
        </p:nvSpPr>
        <p:spPr>
          <a:xfrm>
            <a:off x="3352800" y="133350"/>
            <a:ext cx="54693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sz="4400" dirty="0" smtClean="0">
                <a:solidFill>
                  <a:schemeClr val="accent2"/>
                </a:solidFill>
              </a:rPr>
              <a:t>limitations</a:t>
            </a:r>
            <a:endParaRPr sz="4400" dirty="0">
              <a:solidFill>
                <a:schemeClr val="accent2"/>
              </a:solidFill>
            </a:endParaRPr>
          </a:p>
        </p:txBody>
      </p:sp>
      <p:sp>
        <p:nvSpPr>
          <p:cNvPr id="7" name="Google Shape;404;p33"/>
          <p:cNvSpPr txBox="1">
            <a:spLocks/>
          </p:cNvSpPr>
          <p:nvPr/>
        </p:nvSpPr>
        <p:spPr>
          <a:xfrm>
            <a:off x="785786" y="1285866"/>
            <a:ext cx="8153400" cy="573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400" b="1" dirty="0" smtClean="0"/>
              <a:t>Limited </a:t>
            </a:r>
            <a:r>
              <a:rPr lang="en-US" sz="1400" b="1" dirty="0" smtClean="0"/>
              <a:t>Dataset Size</a:t>
            </a:r>
            <a:endParaRPr lang="en-US" sz="1400" b="1" dirty="0" smtClean="0"/>
          </a:p>
          <a:p>
            <a:r>
              <a:rPr lang="en-US" sz="1400" b="1" dirty="0" smtClean="0"/>
              <a:t>Single Algorithm Approach</a:t>
            </a:r>
            <a:endParaRPr lang="en-US" sz="1400" b="1" dirty="0" smtClean="0"/>
          </a:p>
          <a:p>
            <a:r>
              <a:rPr lang="en-US" sz="1400" b="1" dirty="0" smtClean="0"/>
              <a:t>Fixed Train-Test Split Ratio</a:t>
            </a:r>
            <a:endParaRPr lang="en-US" sz="1400" b="1" dirty="0" smtClean="0"/>
          </a:p>
          <a:p>
            <a:r>
              <a:rPr lang="en-US" sz="1400" b="1" dirty="0" smtClean="0"/>
              <a:t>Evaluation Metrics</a:t>
            </a:r>
          </a:p>
          <a:p>
            <a:r>
              <a:rPr lang="en-US" sz="1400" b="1" dirty="0" smtClean="0"/>
              <a:t>Lack of Feature </a:t>
            </a:r>
            <a:r>
              <a:rPr lang="en-US" sz="1400" b="1" dirty="0" smtClean="0"/>
              <a:t>Engineering</a:t>
            </a:r>
          </a:p>
          <a:p>
            <a:r>
              <a:rPr lang="en-US" sz="1400" b="1" dirty="0" smtClean="0"/>
              <a:t>Deployment Considerations</a:t>
            </a:r>
            <a:endParaRPr lang="en-US" sz="1400" dirty="0"/>
          </a:p>
        </p:txBody>
      </p:sp>
      <p:pic>
        <p:nvPicPr>
          <p:cNvPr id="6" name="Picture 5" descr="6b4456453c7cef0cc8be1dc34d5597f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6" y="2285998"/>
            <a:ext cx="2214560" cy="221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6684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ctrTitle" idx="4294967295"/>
          </p:nvPr>
        </p:nvSpPr>
        <p:spPr>
          <a:xfrm>
            <a:off x="2590800" y="1276350"/>
            <a:ext cx="41013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>
                <a:solidFill>
                  <a:schemeClr val="accent2"/>
                </a:solidFill>
              </a:rPr>
              <a:t>Thanks!</a:t>
            </a:r>
            <a:endParaRPr sz="11500" dirty="0">
              <a:solidFill>
                <a:schemeClr val="accent2"/>
              </a:solidFill>
            </a:endParaRPr>
          </a:p>
        </p:txBody>
      </p:sp>
      <p:sp>
        <p:nvSpPr>
          <p:cNvPr id="404" name="Google Shape;404;p33"/>
          <p:cNvSpPr txBox="1">
            <a:spLocks noGrp="1"/>
          </p:cNvSpPr>
          <p:nvPr>
            <p:ph type="subTitle" idx="4294967295"/>
          </p:nvPr>
        </p:nvSpPr>
        <p:spPr>
          <a:xfrm>
            <a:off x="3352800" y="2864298"/>
            <a:ext cx="4101300" cy="22792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Any questions</a:t>
            </a:r>
            <a:r>
              <a:rPr lang="en" b="1" dirty="0" smtClean="0"/>
              <a:t>?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 idx="4294967295"/>
          </p:nvPr>
        </p:nvSpPr>
        <p:spPr>
          <a:xfrm>
            <a:off x="1066800" y="438150"/>
            <a:ext cx="4648200" cy="68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 smtClean="0">
                <a:solidFill>
                  <a:schemeClr val="accent2"/>
                </a:solidFill>
              </a:rPr>
              <a:t>introduction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dirty="0">
              <a:solidFill>
                <a:schemeClr val="accent2"/>
              </a:solidFill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723900" y="1085850"/>
            <a:ext cx="7696200" cy="297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-US" sz="2000" dirty="0" smtClean="0"/>
              <a:t>we'll walk you through the process of training a machine learning model on a dataset, evaluating its performance, and estimating its predictive accuracy. Specifically, we'll be using the holdout method to split our dataset into a training set (80%) and a testing set (20%).</a:t>
            </a:r>
            <a:endParaRPr sz="2000" b="1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pic>
        <p:nvPicPr>
          <p:cNvPr id="5" name="Picture 4" descr="16740576247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071816"/>
            <a:ext cx="2818291" cy="13515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851850" y="1428750"/>
            <a:ext cx="7440300" cy="28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 smtClean="0"/>
              <a:t>Source </a:t>
            </a:r>
            <a:r>
              <a:rPr lang="en-US" sz="1600" dirty="0" smtClean="0"/>
              <a:t>of the dataset-  https://www.kaggle.com/</a:t>
            </a:r>
            <a:endParaRPr lang="en-US" sz="1600" b="1" dirty="0" smtClean="0"/>
          </a:p>
          <a:p>
            <a:r>
              <a:rPr lang="en-US" sz="1600" dirty="0" smtClean="0"/>
              <a:t>Number of </a:t>
            </a:r>
            <a:r>
              <a:rPr lang="en-US" sz="1600" dirty="0" smtClean="0"/>
              <a:t>features- 13</a:t>
            </a:r>
          </a:p>
          <a:p>
            <a:r>
              <a:rPr lang="en-US" sz="1600" dirty="0" smtClean="0"/>
              <a:t>Number of </a:t>
            </a:r>
            <a:r>
              <a:rPr lang="en-US" sz="1600" dirty="0" smtClean="0"/>
              <a:t>samples- 615</a:t>
            </a:r>
            <a:endParaRPr lang="en-US" sz="1600" b="1" dirty="0" smtClean="0"/>
          </a:p>
          <a:p>
            <a:pPr lvl="0"/>
            <a:endParaRPr sz="1600" dirty="0"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grpSp>
        <p:nvGrpSpPr>
          <p:cNvPr id="115" name="Google Shape;115;p16"/>
          <p:cNvGrpSpPr/>
          <p:nvPr/>
        </p:nvGrpSpPr>
        <p:grpSpPr>
          <a:xfrm>
            <a:off x="259022" y="538300"/>
            <a:ext cx="367686" cy="599441"/>
            <a:chOff x="6730350" y="2315900"/>
            <a:chExt cx="257700" cy="420100"/>
          </a:xfrm>
        </p:grpSpPr>
        <p:sp>
          <p:nvSpPr>
            <p:cNvPr id="116" name="Google Shape;116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" name="Google Shape;99;p14"/>
          <p:cNvSpPr txBox="1">
            <a:spLocks/>
          </p:cNvSpPr>
          <p:nvPr/>
        </p:nvSpPr>
        <p:spPr>
          <a:xfrm>
            <a:off x="2285984" y="357172"/>
            <a:ext cx="464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lang="en-US" sz="3600" dirty="0" smtClean="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Dataset Overview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" name="Picture 13" descr="kisspng-big-data-data-analysis-computer-icons-data-science-5af95c5ba59e21.63905915152629154767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2000246"/>
            <a:ext cx="2619380" cy="26193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851850" y="1428750"/>
            <a:ext cx="7440300" cy="28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b="1" dirty="0" smtClean="0"/>
              <a:t>Python</a:t>
            </a:r>
          </a:p>
          <a:p>
            <a:r>
              <a:rPr lang="en-US" sz="1600" b="1" dirty="0" smtClean="0"/>
              <a:t>Development  Environment</a:t>
            </a:r>
          </a:p>
          <a:p>
            <a:r>
              <a:rPr lang="en-US" sz="1600" b="1" dirty="0" smtClean="0"/>
              <a:t>Python Libraries</a:t>
            </a:r>
          </a:p>
          <a:p>
            <a:pPr lvl="1">
              <a:buFont typeface="+mj-lt"/>
              <a:buAutoNum type="arabicPeriod"/>
            </a:pPr>
            <a:r>
              <a:rPr lang="en-US" sz="1600" dirty="0" smtClean="0"/>
              <a:t>Pandas</a:t>
            </a:r>
          </a:p>
          <a:p>
            <a:pPr lvl="1">
              <a:buFont typeface="+mj-lt"/>
              <a:buAutoNum type="arabicPeriod"/>
            </a:pPr>
            <a:r>
              <a:rPr lang="en-US" sz="1600" dirty="0" err="1" smtClean="0"/>
              <a:t>NumPy</a:t>
            </a:r>
            <a:endParaRPr lang="en-US" sz="1600" dirty="0" smtClean="0"/>
          </a:p>
          <a:p>
            <a:pPr lvl="1">
              <a:buFont typeface="+mj-lt"/>
              <a:buAutoNum type="arabicPeriod"/>
            </a:pPr>
            <a:r>
              <a:rPr lang="en-US" sz="1600" dirty="0" err="1" smtClean="0">
                <a:latin typeface="Söhne"/>
              </a:rPr>
              <a:t>Scikit</a:t>
            </a:r>
            <a:r>
              <a:rPr lang="en-US" sz="1600" dirty="0" smtClean="0">
                <a:latin typeface="Söhne"/>
              </a:rPr>
              <a:t>-learn</a:t>
            </a:r>
            <a:endParaRPr lang="en-US" sz="1600" dirty="0" smtClean="0"/>
          </a:p>
          <a:p>
            <a:pPr lvl="1">
              <a:buFont typeface="+mj-lt"/>
              <a:buAutoNum type="arabicPeriod"/>
            </a:pPr>
            <a:r>
              <a:rPr lang="en-US" sz="1600" dirty="0" err="1" smtClean="0"/>
              <a:t>Matplotlib</a:t>
            </a:r>
            <a:r>
              <a:rPr lang="en-US" sz="1600" dirty="0" smtClean="0"/>
              <a:t> and </a:t>
            </a:r>
            <a:r>
              <a:rPr lang="en-US" sz="1600" dirty="0" err="1" smtClean="0"/>
              <a:t>Seaborn</a:t>
            </a:r>
            <a:endParaRPr lang="en-US" sz="1600" dirty="0" smtClean="0"/>
          </a:p>
          <a:p>
            <a:pPr lvl="0"/>
            <a:r>
              <a:rPr lang="en-US" sz="1600" b="1" dirty="0" smtClean="0"/>
              <a:t>Additional Libraries</a:t>
            </a:r>
          </a:p>
          <a:p>
            <a:pPr lvl="0"/>
            <a:r>
              <a:rPr lang="en-US" sz="1600" b="1" dirty="0" smtClean="0"/>
              <a:t>IDEs </a:t>
            </a:r>
            <a:r>
              <a:rPr lang="en-US" sz="1600" b="1" dirty="0" smtClean="0"/>
              <a:t>or Code Editors</a:t>
            </a:r>
            <a:endParaRPr sz="1600" dirty="0"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grpSp>
        <p:nvGrpSpPr>
          <p:cNvPr id="2" name="Google Shape;115;p16"/>
          <p:cNvGrpSpPr/>
          <p:nvPr/>
        </p:nvGrpSpPr>
        <p:grpSpPr>
          <a:xfrm>
            <a:off x="259022" y="538300"/>
            <a:ext cx="367686" cy="599441"/>
            <a:chOff x="6730350" y="2315900"/>
            <a:chExt cx="257700" cy="420100"/>
          </a:xfrm>
        </p:grpSpPr>
        <p:sp>
          <p:nvSpPr>
            <p:cNvPr id="116" name="Google Shape;116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" name="Google Shape;99;p14"/>
          <p:cNvSpPr txBox="1">
            <a:spLocks/>
          </p:cNvSpPr>
          <p:nvPr/>
        </p:nvSpPr>
        <p:spPr>
          <a:xfrm>
            <a:off x="2285984" y="357172"/>
            <a:ext cx="4648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dk1"/>
              </a:buClr>
              <a:buSzPts val="3600"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Bebas Neue"/>
                <a:ea typeface="Bebas Neue"/>
                <a:cs typeface="Bebas Neue"/>
                <a:sym typeface="Bebas Neue"/>
              </a:rPr>
              <a:t>TECHNOLOGIES USED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3" name="Picture 12" descr="kisspng-python-logo-programmer-fierce-python-cliparts-5ab7bde206fb71.946224441521991138028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4" y="2857502"/>
            <a:ext cx="1428760" cy="1428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pSp>
        <p:nvGrpSpPr>
          <p:cNvPr id="164" name="Google Shape;164;p19"/>
          <p:cNvGrpSpPr/>
          <p:nvPr/>
        </p:nvGrpSpPr>
        <p:grpSpPr>
          <a:xfrm>
            <a:off x="259022" y="285750"/>
            <a:ext cx="367686" cy="599441"/>
            <a:chOff x="6730350" y="2315900"/>
            <a:chExt cx="257700" cy="420100"/>
          </a:xfrm>
        </p:grpSpPr>
        <p:sp>
          <p:nvSpPr>
            <p:cNvPr id="165" name="Google Shape;165;p1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6" name="Google Shape;113;p16"/>
          <p:cNvSpPr txBox="1">
            <a:spLocks noGrp="1"/>
          </p:cNvSpPr>
          <p:nvPr>
            <p:ph type="body" idx="1"/>
          </p:nvPr>
        </p:nvSpPr>
        <p:spPr>
          <a:xfrm>
            <a:off x="851850" y="1208250"/>
            <a:ext cx="7440300" cy="37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600" dirty="0" err="1" smtClean="0"/>
              <a:t>NumPy</a:t>
            </a:r>
            <a:endParaRPr lang="en-US" sz="1600" dirty="0" smtClean="0"/>
          </a:p>
          <a:p>
            <a:pPr lvl="1"/>
            <a:r>
              <a:rPr lang="en-US" sz="1600" dirty="0" err="1" smtClean="0"/>
              <a:t>NumPy</a:t>
            </a:r>
            <a:r>
              <a:rPr lang="en-US" sz="1600" dirty="0" smtClean="0"/>
              <a:t> is a fundamental library for numerical and scientific computing in Python.</a:t>
            </a:r>
          </a:p>
          <a:p>
            <a:r>
              <a:rPr lang="en-US" sz="1600" dirty="0" smtClean="0"/>
              <a:t>Pandas</a:t>
            </a:r>
            <a:endParaRPr lang="en-US" sz="1600" dirty="0" smtClean="0"/>
          </a:p>
          <a:p>
            <a:pPr lvl="1"/>
            <a:r>
              <a:rPr lang="en-US" sz="1600" dirty="0" smtClean="0"/>
              <a:t>Pandas </a:t>
            </a:r>
            <a:r>
              <a:rPr lang="en-US" sz="1600" dirty="0" smtClean="0"/>
              <a:t>is a powerful library for data manipulation and analysis. We'll use it to load and preprocess the dataset.</a:t>
            </a:r>
            <a:endParaRPr lang="en-US" sz="1600" dirty="0" smtClean="0"/>
          </a:p>
        </p:txBody>
      </p:sp>
      <p:sp>
        <p:nvSpPr>
          <p:cNvPr id="11" name="Google Shape;125;p17"/>
          <p:cNvSpPr txBox="1">
            <a:spLocks/>
          </p:cNvSpPr>
          <p:nvPr/>
        </p:nvSpPr>
        <p:spPr>
          <a:xfrm>
            <a:off x="3143240" y="0"/>
            <a:ext cx="54864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tabLst/>
              <a:defRPr/>
            </a:pPr>
            <a:r>
              <a:rPr lang="en-US" sz="4000" dirty="0" smtClean="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NUMPY AND </a:t>
            </a:r>
            <a:r>
              <a:rPr lang="en-US" sz="4000" dirty="0" smtClean="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pandas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4" name="Picture 13" descr="num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3000378"/>
            <a:ext cx="3929058" cy="17680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ctrTitle" idx="4294967295"/>
          </p:nvPr>
        </p:nvSpPr>
        <p:spPr>
          <a:xfrm>
            <a:off x="2786050" y="142858"/>
            <a:ext cx="54693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defRPr/>
            </a:pPr>
            <a:r>
              <a:rPr lang="en-US" sz="4400" dirty="0" smtClean="0">
                <a:solidFill>
                  <a:schemeClr val="accent2"/>
                </a:solidFill>
              </a:rPr>
              <a:t>HOLDOUT METHOD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Google Shape;404;p33"/>
          <p:cNvSpPr txBox="1">
            <a:spLocks/>
          </p:cNvSpPr>
          <p:nvPr/>
        </p:nvSpPr>
        <p:spPr>
          <a:xfrm>
            <a:off x="785786" y="1285866"/>
            <a:ext cx="8153400" cy="573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400" dirty="0" smtClean="0"/>
              <a:t>The </a:t>
            </a:r>
            <a:r>
              <a:rPr lang="en-US" sz="1400" dirty="0" smtClean="0"/>
              <a:t>holdout method is a widely used technique in machine learning for evaluating the performance of predictive models.</a:t>
            </a:r>
          </a:p>
          <a:p>
            <a:r>
              <a:rPr lang="en-US" sz="1400" dirty="0" smtClean="0"/>
              <a:t>It involves dividing the dataset into two subsets: the training set and the testing set.</a:t>
            </a:r>
          </a:p>
          <a:p>
            <a:r>
              <a:rPr lang="en-US" sz="1400" dirty="0" smtClean="0"/>
              <a:t>The training set is used to train the model, while the testing set is used to evaluate its performance.</a:t>
            </a:r>
          </a:p>
          <a:p>
            <a:pPr lvl="0"/>
            <a:endParaRPr lang="en-US" sz="1400" b="1" dirty="0" smtClean="0"/>
          </a:p>
        </p:txBody>
      </p:sp>
      <p:pic>
        <p:nvPicPr>
          <p:cNvPr id="9" name="Picture 8" descr="Hold-out-method-Training-Validation-Test-Datas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2984247"/>
            <a:ext cx="3286148" cy="15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668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403" name="Google Shape;403;p33"/>
          <p:cNvSpPr txBox="1">
            <a:spLocks noGrp="1"/>
          </p:cNvSpPr>
          <p:nvPr>
            <p:ph type="ctrTitle" idx="4294967295"/>
          </p:nvPr>
        </p:nvSpPr>
        <p:spPr>
          <a:xfrm>
            <a:off x="2786050" y="142858"/>
            <a:ext cx="54693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defRPr/>
            </a:pPr>
            <a:r>
              <a:rPr lang="en-US" sz="4400" dirty="0" smtClean="0">
                <a:solidFill>
                  <a:schemeClr val="accent2"/>
                </a:solidFill>
              </a:rPr>
              <a:t>RANDOM FOREST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Google Shape;404;p33"/>
          <p:cNvSpPr txBox="1">
            <a:spLocks/>
          </p:cNvSpPr>
          <p:nvPr/>
        </p:nvSpPr>
        <p:spPr>
          <a:xfrm>
            <a:off x="785786" y="1285866"/>
            <a:ext cx="8153400" cy="5730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lvl="0"/>
            <a:r>
              <a:rPr lang="en-US" sz="1400" dirty="0" smtClean="0"/>
              <a:t>Random Forest is a powerful and versatile ensemble learning algorithm that belongs to the family of decision tree-based methods</a:t>
            </a:r>
            <a:r>
              <a:rPr lang="en-US" sz="1400" dirty="0" smtClean="0"/>
              <a:t>.</a:t>
            </a:r>
            <a:endParaRPr lang="en-US" sz="1400" b="1" dirty="0" smtClean="0"/>
          </a:p>
          <a:p>
            <a:r>
              <a:rPr lang="en-US" sz="1400" dirty="0" smtClean="0"/>
              <a:t>Random Forest is highly flexible and can handle both classification and regression tasks.</a:t>
            </a:r>
          </a:p>
          <a:p>
            <a:r>
              <a:rPr lang="en-US" sz="1400" dirty="0" smtClean="0"/>
              <a:t>It is robust to </a:t>
            </a:r>
            <a:r>
              <a:rPr lang="en-US" sz="1400" dirty="0" err="1" smtClean="0"/>
              <a:t>overfitting</a:t>
            </a:r>
            <a:r>
              <a:rPr lang="en-US" sz="1400" dirty="0" smtClean="0"/>
              <a:t> and performs well on a wide range of datasets without extensive </a:t>
            </a:r>
            <a:r>
              <a:rPr lang="en-US" sz="1400" dirty="0" err="1" smtClean="0"/>
              <a:t>hyperparameter</a:t>
            </a:r>
            <a:r>
              <a:rPr lang="en-US" sz="1400" dirty="0" smtClean="0"/>
              <a:t> </a:t>
            </a:r>
            <a:r>
              <a:rPr lang="en-US" sz="1400" dirty="0" smtClean="0"/>
              <a:t>tuning.</a:t>
            </a:r>
          </a:p>
          <a:p>
            <a:r>
              <a:rPr lang="en-US" sz="1400" dirty="0" smtClean="0"/>
              <a:t>Random </a:t>
            </a:r>
            <a:r>
              <a:rPr lang="en-US" sz="1400" dirty="0" smtClean="0"/>
              <a:t>Forest provides estimates of feature importance, which can be useful for feature selection and interpretation</a:t>
            </a:r>
            <a:r>
              <a:rPr lang="en-US" sz="1400" dirty="0" smtClean="0"/>
              <a:t>.</a:t>
            </a:r>
            <a:endParaRPr lang="en-US" sz="1400" dirty="0" smtClean="0"/>
          </a:p>
        </p:txBody>
      </p:sp>
      <p:pic>
        <p:nvPicPr>
          <p:cNvPr id="8" name="Picture 7" descr="random-for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86" y="2928940"/>
            <a:ext cx="2843210" cy="203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668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2714612" y="571486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WORKIN DIAGRAM</a:t>
            </a:r>
            <a:endParaRPr dirty="0"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grpSp>
        <p:nvGrpSpPr>
          <p:cNvPr id="164" name="Google Shape;164;p19"/>
          <p:cNvGrpSpPr/>
          <p:nvPr/>
        </p:nvGrpSpPr>
        <p:grpSpPr>
          <a:xfrm>
            <a:off x="259022" y="285750"/>
            <a:ext cx="367686" cy="599441"/>
            <a:chOff x="6730350" y="2315900"/>
            <a:chExt cx="257700" cy="420100"/>
          </a:xfrm>
        </p:grpSpPr>
        <p:sp>
          <p:nvSpPr>
            <p:cNvPr id="165" name="Google Shape;165;p1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1" name="Picture 10" descr="0_PrCHWNCUTo-z_LSv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1071552"/>
            <a:ext cx="8484565" cy="29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6827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14" name="Google Shape;403;p33"/>
          <p:cNvSpPr txBox="1">
            <a:spLocks/>
          </p:cNvSpPr>
          <p:nvPr/>
        </p:nvSpPr>
        <p:spPr>
          <a:xfrm>
            <a:off x="3352800" y="133350"/>
            <a:ext cx="5469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Bebas Neue"/>
                <a:ea typeface="Bebas Neue"/>
                <a:cs typeface="Bebas Neue"/>
                <a:sym typeface="Bebas Neue"/>
              </a:rPr>
              <a:t>output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6" name="Picture 5" descr="Screenshot (160).png"/>
          <p:cNvPicPr>
            <a:picLocks noChangeAspect="1"/>
          </p:cNvPicPr>
          <p:nvPr/>
        </p:nvPicPr>
        <p:blipFill>
          <a:blip r:embed="rId3"/>
          <a:srcRect l="13281" t="40278" r="46094" b="13889"/>
          <a:stretch>
            <a:fillRect/>
          </a:stretch>
        </p:blipFill>
        <p:spPr>
          <a:xfrm>
            <a:off x="2214546" y="1142990"/>
            <a:ext cx="3714776" cy="23574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itzwalter template">
  <a:themeElements>
    <a:clrScheme name="Custom 347">
      <a:dk1>
        <a:srgbClr val="1A2A30"/>
      </a:dk1>
      <a:lt1>
        <a:srgbClr val="FFFFFF"/>
      </a:lt1>
      <a:dk2>
        <a:srgbClr val="66787E"/>
      </a:dk2>
      <a:lt2>
        <a:srgbClr val="E9F0EF"/>
      </a:lt2>
      <a:accent1>
        <a:srgbClr val="D6F075"/>
      </a:accent1>
      <a:accent2>
        <a:srgbClr val="50DD8B"/>
      </a:accent2>
      <a:accent3>
        <a:srgbClr val="0D89B1"/>
      </a:accent3>
      <a:accent4>
        <a:srgbClr val="EB5E76"/>
      </a:accent4>
      <a:accent5>
        <a:srgbClr val="F08148"/>
      </a:accent5>
      <a:accent6>
        <a:srgbClr val="FFCC00"/>
      </a:accent6>
      <a:hlink>
        <a:srgbClr val="0070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323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Bebas Neue</vt:lpstr>
      <vt:lpstr>Barlow Light</vt:lpstr>
      <vt:lpstr>Söhne</vt:lpstr>
      <vt:lpstr>Fitzwalter template</vt:lpstr>
      <vt:lpstr>machine learning using holdout method </vt:lpstr>
      <vt:lpstr>introduction  </vt:lpstr>
      <vt:lpstr>Slide 3</vt:lpstr>
      <vt:lpstr>Slide 4</vt:lpstr>
      <vt:lpstr>Slide 5</vt:lpstr>
      <vt:lpstr>HOLDOUT METHOD</vt:lpstr>
      <vt:lpstr>RANDOM FOREST</vt:lpstr>
      <vt:lpstr>WORKIN DIAGRAM</vt:lpstr>
      <vt:lpstr>Slide 9</vt:lpstr>
      <vt:lpstr>limitations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 Detection using YOLO v8 Model</dc:title>
  <dc:creator>Rahul kumar</dc:creator>
  <cp:lastModifiedBy>cogol</cp:lastModifiedBy>
  <cp:revision>34</cp:revision>
  <dcterms:modified xsi:type="dcterms:W3CDTF">2024-02-04T17:47:58Z</dcterms:modified>
</cp:coreProperties>
</file>